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53eb756e8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53eb756e8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51fb80f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551fb80f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53eb756e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53eb756e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53eb756e8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53eb756e8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53eb756e8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53eb756e8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51fb80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51fb80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3eb756e8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53eb756e8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3eb756e8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53eb756e8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53eb756e8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53eb756e8_3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551fb80f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551fb80f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3eb756e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53eb756e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53eb756e8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53eb756e8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53eb756e8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53eb756e8_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53eb756e8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53eb756e8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551fb80f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551fb80f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53eb756e8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53eb756e8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551fb80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551fb80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53eb756e8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53eb756e8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53eb756e8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53eb756e8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551fb80f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551fb80f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53eb756e8_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53eb756e8_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53eb756e8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53eb756e8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918500" y="1405850"/>
            <a:ext cx="6020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Final Project Group “H”</a:t>
            </a:r>
            <a:endParaRPr sz="54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830800" y="4108225"/>
            <a:ext cx="2108400" cy="8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SATYBALDIEVA BAKTYGUL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FOZILOV ELDOR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KURMANGALI AIDA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ZHOLDASSOVA BOTAGOZ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3663100" y="3169388"/>
            <a:ext cx="5276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House Prices - Advanced Regression Techniques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1357348" y="-20973"/>
            <a:ext cx="7032049" cy="594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2675" b="1" dirty="0">
                <a:latin typeface="Poppins"/>
                <a:ea typeface="Poppins"/>
                <a:cs typeface="Poppins"/>
                <a:sym typeface="Poppins"/>
              </a:rPr>
              <a:t>Exploratory Data Analysis (EDA)</a:t>
            </a:r>
            <a:endParaRPr dirty="0"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75" y="643387"/>
            <a:ext cx="2966276" cy="22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373" y="643375"/>
            <a:ext cx="2966276" cy="223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375" y="2948475"/>
            <a:ext cx="2966276" cy="2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4575" y="2948475"/>
            <a:ext cx="2966276" cy="21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ctrTitle"/>
          </p:nvPr>
        </p:nvSpPr>
        <p:spPr>
          <a:xfrm>
            <a:off x="3537150" y="17190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Preprocessing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675" b="1">
                <a:latin typeface="Poppins"/>
                <a:ea typeface="Poppins"/>
                <a:cs typeface="Poppins"/>
                <a:sym typeface="Poppins"/>
              </a:rPr>
              <a:t>Splitting Data into Train and Test Set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2861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6442550" y="1862575"/>
            <a:ext cx="183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 - Test set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 - Training set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25" y="1561200"/>
            <a:ext cx="5612025" cy="26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2675" b="1">
                <a:latin typeface="Poppins"/>
                <a:ea typeface="Poppins"/>
                <a:cs typeface="Poppins"/>
                <a:sym typeface="Poppins"/>
              </a:rPr>
              <a:t>Replacing Missing Values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50" y="1428425"/>
            <a:ext cx="4472250" cy="32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849400" y="1428425"/>
            <a:ext cx="264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a variable is categorical, we replace a missing value with the mode.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5931475" y="2424675"/>
            <a:ext cx="264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a variable is numerical, we replace a missing value with the median.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6013550" y="3481200"/>
            <a:ext cx="264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 it separately for the training set and the test set to avoid data leakage.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1297500" y="199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2675" b="1">
                <a:latin typeface="Poppins"/>
                <a:ea typeface="Poppins"/>
                <a:cs typeface="Poppins"/>
                <a:sym typeface="Poppins"/>
              </a:rPr>
              <a:t>Encoding and Scaling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65825"/>
            <a:ext cx="4408575" cy="16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618475"/>
            <a:ext cx="4408575" cy="7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468000"/>
            <a:ext cx="4408575" cy="9007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5993375" y="1279700"/>
            <a:ext cx="334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applied one-hot encoding to transform categorical variables into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dummy variables.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5993375" y="2688625"/>
            <a:ext cx="334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applied standard scaling to transform numerical variables.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1814400" y="4493650"/>
            <a:ext cx="551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did feature scaling separately for the test set and train set to avoid data leakage.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5993375" y="3528275"/>
            <a:ext cx="295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 we combined all of the transformed variables.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Training and Evaluation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5" b="1" dirty="0">
                <a:latin typeface="Poppins"/>
                <a:ea typeface="Poppins"/>
                <a:cs typeface="Poppins"/>
                <a:sym typeface="Poppins"/>
              </a:rPr>
              <a:t>Model Training and Evaluation</a:t>
            </a:r>
            <a:endParaRPr sz="2305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8"/>
          <p:cNvSpPr txBox="1">
            <a:spLocks noGrp="1"/>
          </p:cNvSpPr>
          <p:nvPr>
            <p:ph type="body" idx="1"/>
          </p:nvPr>
        </p:nvSpPr>
        <p:spPr>
          <a:xfrm>
            <a:off x="1171300" y="893325"/>
            <a:ext cx="8075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latin typeface="Poppins"/>
                <a:ea typeface="Poppins"/>
                <a:cs typeface="Poppins"/>
                <a:sym typeface="Poppins"/>
              </a:rPr>
              <a:t>We are going to use the following three regression algorithms for our dataset:</a:t>
            </a: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Poppins"/>
                <a:ea typeface="Poppins"/>
                <a:cs typeface="Poppins"/>
                <a:sym typeface="Poppins"/>
              </a:rPr>
              <a:t>Lasso Regression, Random Forest, Gradient Boost</a:t>
            </a:r>
            <a:endParaRPr sz="1400" b="1" dirty="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54" name="Google Shape;254;p28"/>
          <p:cNvSpPr txBox="1"/>
          <p:nvPr/>
        </p:nvSpPr>
        <p:spPr>
          <a:xfrm>
            <a:off x="5905500" y="232702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Lasso R2 average: 0.85</a:t>
            </a: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Lasso R2 std: 0.123</a:t>
            </a: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RF R2 average: 0.84</a:t>
            </a: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RF R2 std: 0.097</a:t>
            </a: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GB R2 average: 0.829</a:t>
            </a:r>
            <a:endParaRPr sz="1250" b="1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GB R2 std: 0.165</a:t>
            </a:r>
            <a:endParaRPr sz="16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A2741-BEEC-4B5D-5984-1F8A3E1D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1" y="1706521"/>
            <a:ext cx="4922710" cy="3095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305" b="1">
                <a:latin typeface="Poppins"/>
                <a:ea typeface="Poppins"/>
                <a:cs typeface="Poppins"/>
                <a:sym typeface="Poppins"/>
              </a:rPr>
              <a:t>Model Training and Evaluation</a:t>
            </a:r>
            <a:endParaRPr sz="2305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71" y="1229171"/>
            <a:ext cx="4169100" cy="32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375525" y="2142225"/>
            <a:ext cx="36237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plt.figure(figsize = (</a:t>
            </a:r>
            <a:r>
              <a:rPr lang="en" sz="12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plt.boxplot(arr, labels = </a:t>
            </a:r>
            <a:r>
              <a:rPr lang="en" sz="1250" b="1">
                <a:solidFill>
                  <a:srgbClr val="267F99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(internal_performance.keys()))</a:t>
            </a:r>
            <a:endParaRPr sz="12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en" sz="1250" b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'R2'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en" sz="1250" b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"Internal Evaluation"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fontsize = </a:t>
            </a:r>
            <a:r>
              <a:rPr lang="en" sz="1250" b="1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2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RESULTS</a:t>
            </a:r>
            <a:endParaRPr sz="3300" b="1"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5" y="1307850"/>
            <a:ext cx="5431248" cy="18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447" y="1544125"/>
            <a:ext cx="3193553" cy="291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0"/>
          <p:cNvCxnSpPr>
            <a:stCxn id="267" idx="2"/>
            <a:endCxn id="268" idx="2"/>
          </p:cNvCxnSpPr>
          <p:nvPr/>
        </p:nvCxnSpPr>
        <p:spPr>
          <a:xfrm rot="-5400000" flipH="1">
            <a:off x="4377549" y="1562700"/>
            <a:ext cx="1321500" cy="4463700"/>
          </a:xfrm>
          <a:prstGeom prst="curvedConnector3">
            <a:avLst>
              <a:gd name="adj1" fmla="val 11802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Results and Implications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CONTENTS</a:t>
            </a:r>
            <a:endParaRPr sz="3200" b="1"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/>
          </a:bodyPr>
          <a:lstStyle/>
          <a:p>
            <a:pPr marL="457200" lvl="0" indent="-3606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sz="6400"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sz="6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06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sz="6400">
                <a:latin typeface="Poppins"/>
                <a:ea typeface="Poppins"/>
                <a:cs typeface="Poppins"/>
                <a:sym typeface="Poppins"/>
              </a:rPr>
              <a:t>Data Exploration and Preprocessing</a:t>
            </a:r>
            <a:endParaRPr sz="6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06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sz="6400">
                <a:latin typeface="Poppins"/>
                <a:ea typeface="Poppins"/>
                <a:cs typeface="Poppins"/>
                <a:sym typeface="Poppins"/>
              </a:rPr>
              <a:t>Methodologies: processes and parameters</a:t>
            </a:r>
            <a:endParaRPr sz="6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06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sz="6400">
                <a:latin typeface="Poppins"/>
                <a:ea typeface="Poppins"/>
                <a:cs typeface="Poppins"/>
                <a:sym typeface="Poppins"/>
              </a:rPr>
              <a:t>Results</a:t>
            </a:r>
            <a:endParaRPr sz="6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606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sz="6400">
                <a:latin typeface="Poppins"/>
                <a:ea typeface="Poppins"/>
                <a:cs typeface="Poppins"/>
                <a:sym typeface="Poppins"/>
              </a:rPr>
              <a:t>Implications</a:t>
            </a:r>
            <a:endParaRPr sz="6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RESULTS (R2 and RMSE)</a:t>
            </a:r>
            <a:endParaRPr sz="3300" b="1"/>
          </a:p>
        </p:txBody>
      </p:sp>
      <p:cxnSp>
        <p:nvCxnSpPr>
          <p:cNvPr id="280" name="Google Shape;280;p32"/>
          <p:cNvCxnSpPr>
            <a:stCxn id="281" idx="0"/>
            <a:endCxn id="282" idx="0"/>
          </p:cNvCxnSpPr>
          <p:nvPr/>
        </p:nvCxnSpPr>
        <p:spPr>
          <a:xfrm rot="-5400000" flipH="1">
            <a:off x="4597800" y="-775350"/>
            <a:ext cx="600" cy="4471800"/>
          </a:xfrm>
          <a:prstGeom prst="curvedConnector3">
            <a:avLst>
              <a:gd name="adj1" fmla="val -3968750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19600" cy="28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000" y="1460250"/>
            <a:ext cx="4197825" cy="28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1297500" y="313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RF Feature importance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body" idx="1"/>
          </p:nvPr>
        </p:nvSpPr>
        <p:spPr>
          <a:xfrm>
            <a:off x="5585525" y="1778125"/>
            <a:ext cx="35586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     Most important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60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Overall material and finish of a house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Above grade (ground) living area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Total square feet of basement area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Size of garage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First Floor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Lot Area in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Year Built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95" y="1470450"/>
            <a:ext cx="5063751" cy="32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1307525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GB Feature Importance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87775" y="2025375"/>
            <a:ext cx="3755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00" y="1542250"/>
            <a:ext cx="4863049" cy="31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>
            <a:spLocks noGrp="1"/>
          </p:cNvSpPr>
          <p:nvPr>
            <p:ph type="body" idx="1"/>
          </p:nvPr>
        </p:nvSpPr>
        <p:spPr>
          <a:xfrm>
            <a:off x="5585525" y="1778125"/>
            <a:ext cx="35586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     Most important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60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Overall material and finish of a house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Above grade (ground) living area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Total square feet of basement area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Size of garage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First Floor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Lot Area in square feet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Font typeface="Poppins"/>
              <a:buAutoNum type="arabicPeriod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Year Built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ctrTitle"/>
          </p:nvPr>
        </p:nvSpPr>
        <p:spPr>
          <a:xfrm>
            <a:off x="3496975" y="19802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PROBLEM STATEMENT</a:t>
            </a:r>
            <a:endParaRPr sz="3200" b="1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464725" y="1307850"/>
            <a:ext cx="3499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If we ask a home buyer to describe their dream house, and they probably won't begin with the height of the basement ceiling or the proximity to an east-west railroad. 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5600">
                <a:latin typeface="Poppins"/>
                <a:ea typeface="Poppins"/>
                <a:cs typeface="Poppins"/>
                <a:sym typeface="Poppins"/>
              </a:rPr>
              <a:t>With 79 explanatory variables describing (almost) every aspect of residential homes this project challenged our team  to predict the final price of each home.</a:t>
            </a:r>
            <a:endParaRPr sz="56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3100"/>
            <a:ext cx="2912073" cy="20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450" y="2571749"/>
            <a:ext cx="2546591" cy="170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14000" y="2978329"/>
            <a:ext cx="2546600" cy="19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ctrTitle"/>
          </p:nvPr>
        </p:nvSpPr>
        <p:spPr>
          <a:xfrm>
            <a:off x="3567300" y="2050575"/>
            <a:ext cx="5212800" cy="19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60" b="1">
                <a:latin typeface="Poppins"/>
                <a:ea typeface="Poppins"/>
                <a:cs typeface="Poppins"/>
                <a:sym typeface="Poppins"/>
              </a:rPr>
              <a:t>Data Exploration and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60" b="1">
                <a:latin typeface="Poppins"/>
                <a:ea typeface="Poppins"/>
                <a:cs typeface="Poppins"/>
                <a:sym typeface="Poppins"/>
              </a:rPr>
              <a:t>Data Munging</a:t>
            </a:r>
            <a:endParaRPr sz="400" b="1"/>
          </a:p>
        </p:txBody>
      </p:sp>
      <p:sp>
        <p:nvSpPr>
          <p:cNvPr id="162" name="Google Shape;162;p17"/>
          <p:cNvSpPr txBox="1"/>
          <p:nvPr/>
        </p:nvSpPr>
        <p:spPr>
          <a:xfrm>
            <a:off x="277450" y="1631275"/>
            <a:ext cx="357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main goal is to predict a house’s sale price, using its available features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564400" y="1307850"/>
            <a:ext cx="3040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Number of samples: 1460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Categorical variables: 43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Numerical variables: 36 + 1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features that we use are: type of dwelling involved in the sale, neighbourhood, lot size in square feet, rate of overall material of a house, materials that are used, heating and air conditioning and etc.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5765250" y="3533700"/>
            <a:ext cx="2638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of the features in the dataset, including the target (SalePrice)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7"/>
          <p:cNvCxnSpPr>
            <a:stCxn id="162" idx="3"/>
            <a:endCxn id="163" idx="1"/>
          </p:cNvCxnSpPr>
          <p:nvPr/>
        </p:nvCxnSpPr>
        <p:spPr>
          <a:xfrm>
            <a:off x="3850750" y="1939075"/>
            <a:ext cx="1713600" cy="538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17"/>
          <p:cNvCxnSpPr>
            <a:stCxn id="163" idx="2"/>
            <a:endCxn id="164" idx="0"/>
          </p:cNvCxnSpPr>
          <p:nvPr/>
        </p:nvCxnSpPr>
        <p:spPr>
          <a:xfrm rot="10800000">
            <a:off x="7084650" y="3533550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4852000" y="3907700"/>
            <a:ext cx="1125300" cy="1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50" y="2379550"/>
            <a:ext cx="4349027" cy="23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50" y="1720713"/>
            <a:ext cx="3468175" cy="237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800" y="1696100"/>
            <a:ext cx="3468176" cy="2423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60" b="1">
                <a:latin typeface="Poppins"/>
                <a:ea typeface="Poppins"/>
                <a:cs typeface="Poppins"/>
                <a:sym typeface="Poppins"/>
              </a:rPr>
              <a:t>Target Info and Missing Values</a:t>
            </a:r>
            <a:endParaRPr sz="400" b="1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2624" y="1671312"/>
            <a:ext cx="1296476" cy="24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1207100" y="534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Correlation between Numerical Predictors and the Target</a:t>
            </a:r>
            <a:endParaRPr b="1"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r="-8189"/>
          <a:stretch/>
        </p:blipFill>
        <p:spPr>
          <a:xfrm>
            <a:off x="467025" y="1828875"/>
            <a:ext cx="4104975" cy="24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775" y="1990125"/>
            <a:ext cx="4267201" cy="212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990"/>
              <a:buNone/>
            </a:pPr>
            <a:r>
              <a:rPr lang="en" sz="2675" b="1">
                <a:latin typeface="Poppins"/>
                <a:ea typeface="Poppins"/>
                <a:cs typeface="Poppins"/>
                <a:sym typeface="Poppins"/>
              </a:rPr>
              <a:t>Exploratory Data Analysis (EDA)</a:t>
            </a:r>
            <a:endParaRPr sz="2675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SzPts val="990"/>
              <a:buNone/>
            </a:pPr>
            <a:endParaRPr sz="2160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433750" y="4455175"/>
            <a:ext cx="35985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We can see that above two variables are not informative. Thus we will drop them</a:t>
            </a:r>
            <a:endParaRPr sz="825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0" y="1726800"/>
            <a:ext cx="3927224" cy="25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886875"/>
            <a:ext cx="4478225" cy="22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4571988" y="1126500"/>
            <a:ext cx="3927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two variables seem to be informative, thus we will not drop them even if they have a negative correlation with the target variable.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675" b="1">
                <a:latin typeface="Poppins"/>
                <a:ea typeface="Poppins"/>
                <a:cs typeface="Poppins"/>
                <a:sym typeface="Poppins"/>
              </a:rPr>
              <a:t>Exploratory Data Analysis (EDA)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6398375" y="1567550"/>
            <a:ext cx="2101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can see that the variable related to overall "condition" of a house does not show what we expected, while the other variable related overall "quality" of a house give us what we expected. Thus we will not consider the former variable in our analysis.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25" y="1355350"/>
            <a:ext cx="5780950" cy="33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642</Words>
  <Application>Microsoft Office PowerPoint</Application>
  <PresentationFormat>On-screen Show (16:9)</PresentationFormat>
  <Paragraphs>86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Poppins</vt:lpstr>
      <vt:lpstr>Courier New</vt:lpstr>
      <vt:lpstr>Arial</vt:lpstr>
      <vt:lpstr>Montserrat</vt:lpstr>
      <vt:lpstr>Lato</vt:lpstr>
      <vt:lpstr>Focus</vt:lpstr>
      <vt:lpstr>Final Project Group “H”</vt:lpstr>
      <vt:lpstr>CONTENTS</vt:lpstr>
      <vt:lpstr>PROBLEM STATEMENT</vt:lpstr>
      <vt:lpstr>Data Exploration and Analysis</vt:lpstr>
      <vt:lpstr>Data Munging</vt:lpstr>
      <vt:lpstr>Target Info and Missing Values</vt:lpstr>
      <vt:lpstr>Correlation between Numerical Predictors and the Target</vt:lpstr>
      <vt:lpstr>Exploratory Data Analysis (EDA) </vt:lpstr>
      <vt:lpstr>Exploratory Data Analysis (EDA)</vt:lpstr>
      <vt:lpstr>Exploratory Data Analysis (EDA)</vt:lpstr>
      <vt:lpstr>Data Preprocessing</vt:lpstr>
      <vt:lpstr>Splitting Data into Train and Test Set </vt:lpstr>
      <vt:lpstr>Replacing Missing Values</vt:lpstr>
      <vt:lpstr>Encoding and Scaling</vt:lpstr>
      <vt:lpstr>Model Training and Evaluation</vt:lpstr>
      <vt:lpstr>Model Training and Evaluation </vt:lpstr>
      <vt:lpstr>Model Training and Evaluation </vt:lpstr>
      <vt:lpstr>RESULTS</vt:lpstr>
      <vt:lpstr>Results and Implications</vt:lpstr>
      <vt:lpstr>RESULTS (R2 and RMSE)</vt:lpstr>
      <vt:lpstr>RF Feature importance </vt:lpstr>
      <vt:lpstr>GB Feature Importance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Group “H”</dc:title>
  <cp:lastModifiedBy>Eldor Fozilov</cp:lastModifiedBy>
  <cp:revision>3</cp:revision>
  <dcterms:modified xsi:type="dcterms:W3CDTF">2022-06-17T12:50:39Z</dcterms:modified>
</cp:coreProperties>
</file>